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869" r:id="rId2"/>
  </p:sldMasterIdLst>
  <p:notesMasterIdLst>
    <p:notesMasterId r:id="rId39"/>
  </p:notesMasterIdLst>
  <p:handoutMasterIdLst>
    <p:handoutMasterId r:id="rId40"/>
  </p:handoutMasterIdLst>
  <p:sldIdLst>
    <p:sldId id="408" r:id="rId3"/>
    <p:sldId id="487" r:id="rId4"/>
    <p:sldId id="587" r:id="rId5"/>
    <p:sldId id="581" r:id="rId6"/>
    <p:sldId id="575" r:id="rId7"/>
    <p:sldId id="574" r:id="rId8"/>
    <p:sldId id="572" r:id="rId9"/>
    <p:sldId id="579" r:id="rId10"/>
    <p:sldId id="455" r:id="rId11"/>
    <p:sldId id="580" r:id="rId12"/>
    <p:sldId id="576" r:id="rId13"/>
    <p:sldId id="284" r:id="rId14"/>
    <p:sldId id="286" r:id="rId15"/>
    <p:sldId id="285" r:id="rId16"/>
    <p:sldId id="409" r:id="rId17"/>
    <p:sldId id="318" r:id="rId18"/>
    <p:sldId id="577" r:id="rId19"/>
    <p:sldId id="410" r:id="rId20"/>
    <p:sldId id="411" r:id="rId21"/>
    <p:sldId id="412" r:id="rId22"/>
    <p:sldId id="582" r:id="rId23"/>
    <p:sldId id="583" r:id="rId24"/>
    <p:sldId id="584" r:id="rId25"/>
    <p:sldId id="585" r:id="rId26"/>
    <p:sldId id="586" r:id="rId27"/>
    <p:sldId id="578" r:id="rId28"/>
    <p:sldId id="413" r:id="rId29"/>
    <p:sldId id="415" r:id="rId30"/>
    <p:sldId id="416" r:id="rId31"/>
    <p:sldId id="417" r:id="rId32"/>
    <p:sldId id="418" r:id="rId33"/>
    <p:sldId id="419" r:id="rId34"/>
    <p:sldId id="421" r:id="rId35"/>
    <p:sldId id="422" r:id="rId36"/>
    <p:sldId id="420" r:id="rId37"/>
    <p:sldId id="377" r:id="rId3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33"/>
    <a:srgbClr val="DDDDDD"/>
    <a:srgbClr val="8D53BD"/>
    <a:srgbClr val="FFCCFF"/>
    <a:srgbClr val="006600"/>
    <a:srgbClr val="66FFFF"/>
    <a:srgbClr val="81DF81"/>
    <a:srgbClr val="73D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3850" autoAdjust="0"/>
  </p:normalViewPr>
  <p:slideViewPr>
    <p:cSldViewPr>
      <p:cViewPr varScale="1">
        <p:scale>
          <a:sx n="72" d="100"/>
          <a:sy n="72" d="100"/>
        </p:scale>
        <p:origin x="26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3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142" tIns="46573" rIns="93142" bIns="46573" numCol="1" anchor="t" anchorCtr="0" compatLnSpc="1">
            <a:prstTxWarp prst="textNoShape">
              <a:avLst/>
            </a:prstTxWarp>
          </a:bodyPr>
          <a:lstStyle>
            <a:lvl1pPr defTabSz="93173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7" y="0"/>
            <a:ext cx="3038475" cy="4651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142" tIns="46573" rIns="93142" bIns="46573" numCol="1" anchor="t" anchorCtr="0" compatLnSpc="1">
            <a:prstTxWarp prst="textNoShape">
              <a:avLst/>
            </a:prstTxWarp>
          </a:bodyPr>
          <a:lstStyle>
            <a:lvl1pPr algn="r" defTabSz="93173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267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142" tIns="46573" rIns="93142" bIns="46573" numCol="1" anchor="b" anchorCtr="0" compatLnSpc="1">
            <a:prstTxWarp prst="textNoShape">
              <a:avLst/>
            </a:prstTxWarp>
          </a:bodyPr>
          <a:lstStyle>
            <a:lvl1pPr defTabSz="93173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7" y="8831267"/>
            <a:ext cx="3038475" cy="4651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3142" tIns="46573" rIns="93142" bIns="46573" numCol="1" anchor="b" anchorCtr="0" compatLnSpc="1">
            <a:prstTxWarp prst="textNoShape">
              <a:avLst/>
            </a:prstTxWarp>
          </a:bodyPr>
          <a:lstStyle>
            <a:lvl1pPr algn="r" defTabSz="931734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B5B1E11-0BDC-41B2-AE85-FD933031C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9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6-10T02:15:07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74 150 11477,'-44'0'545,"44"25"-17,-30-25-144,30 16-160,0-32-1937,30-9-112,14 8 449,-15-8-161,45 9 0,-30-9 65,-15-16 255,16 16 177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defTabSz="931734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>
            <a:lvl1pPr algn="r" defTabSz="931734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5" y="4418017"/>
            <a:ext cx="560387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defTabSz="931734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2" tIns="46573" rIns="93142" bIns="46573" numCol="1" anchor="b" anchorCtr="0" compatLnSpc="1">
            <a:prstTxWarp prst="textNoShape">
              <a:avLst/>
            </a:prstTxWarp>
          </a:bodyPr>
          <a:lstStyle>
            <a:lvl1pPr algn="r" defTabSz="931734">
              <a:defRPr sz="1200">
                <a:cs typeface="+mn-cs"/>
              </a:defRPr>
            </a:lvl1pPr>
          </a:lstStyle>
          <a:p>
            <a:pPr>
              <a:defRPr/>
            </a:pPr>
            <a:fld id="{0BBDD7CC-74AD-4070-8846-390BA9A3C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58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BB7274-13E9-46C2-9666-41EF4F9E4D3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344988"/>
            <a:ext cx="5483225" cy="41132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428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14DD27-255B-4264-9CB2-E23242597D2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639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D56E0EB-1506-4D83-B8AD-5D4AD22F7CB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694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642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70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0574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6324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620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590800" y="228600"/>
            <a:ext cx="63246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31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6A9C-C71F-43FA-A12A-494CCD1A6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94186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39989-D122-4BB0-B547-57079E1BB3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221647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39D4E-76DB-4B37-ADB9-C8AB44752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91087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0503C-CC94-478B-B71F-8F2C225DDE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1671181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9084-B2C4-425D-BF41-D0A1D1B60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903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CC4D7-00FC-493E-9C6F-5ED1018F5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0424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384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E7C41-DEFC-44BD-82A6-09388965C1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07044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57AD8-EA3B-440F-B437-52D44D4BA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248922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53B91-89DB-4644-86A1-F35E686FED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593153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4E168-7CE4-49F9-A36E-C16EB3DAE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966573"/>
      </p:ext>
    </p:extLst>
  </p:cSld>
  <p:clrMapOvr>
    <a:masterClrMapping/>
  </p:clrMapOvr>
  <p:transition spd="slow">
    <p:push dir="u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3EF22-D861-448C-9656-155C75B02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485601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C4A2DD10-1700-4FA4-8D01-63053700AAF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150" y="6248400"/>
            <a:ext cx="9086850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350" b="1" i="1">
                <a:latin typeface="Times New Roman" panose="02020603050405020304" pitchFamily="18" charset="0"/>
              </a:rPr>
              <a:t> _______________________________________________________________________________________________________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1200" b="1">
                <a:solidFill>
                  <a:srgbClr val="006600"/>
                </a:solidFill>
                <a:latin typeface="Times New Roman" panose="02020603050405020304" pitchFamily="18" charset="0"/>
              </a:rPr>
              <a:t> Department of Computer Science                                                                                   Jonsson School of Engineering and Computer Science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2AA91D-F5C9-4E73-AE99-8EC56AEF156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1800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90500"/>
            <a:ext cx="1178719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9C0A3D5-8992-4788-8C76-0CEA924006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2CD58E6-D2EC-4C4B-AAF0-19CBC468A8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FD7255A-A943-43AD-B428-1E713B7077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AAEDD-1A4A-4099-BAFC-C1E3F9BD79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234478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1_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0DBCF-1C16-474F-8B4A-5C352E026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12803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6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62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6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0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2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86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33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>
              <a:defRPr/>
            </a:pPr>
            <a:endParaRPr lang="en-US" altLang="en-US" b="1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228600"/>
            <a:ext cx="6324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006600"/>
                </a:solidFill>
                <a:latin typeface="Impact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0" y="6477000"/>
            <a:ext cx="914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600" b="1">
                <a:solidFill>
                  <a:srgbClr val="336600"/>
                </a:solidFill>
                <a:latin typeface="Arial" charset="0"/>
              </a:rPr>
              <a:t>The Erik Jonsson School of Engineering and Computer Science</a:t>
            </a: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30622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2" name="Picture 12" descr="solidut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7" r:id="rId12"/>
    <p:sldLayoutId id="214748386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SzPct val="60000"/>
        <a:buFont typeface="Marlett" pitchFamily="2" charset="2"/>
        <a:buChar char="g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SzPct val="13000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36600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B2437C-BDC5-4961-BAF8-253F04BD5CA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49988AE-D752-4F3B-9480-7F601F720D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AA75413-8851-4F5D-BFCE-5D3396C91E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>
              <a:defRPr/>
            </a:pPr>
            <a:fld id="{677ED13C-0FAA-4F1F-A93D-BC339E8680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44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  <p:sldLayoutId id="2147483882" r:id="rId13"/>
  </p:sldLayoutIdLst>
  <p:transition spd="slow">
    <p:push dir="u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utdallas.edu/education/graduate/phd-qualifying-exams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cs.utdallas.edu/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772400" cy="1143000"/>
          </a:xfrm>
        </p:spPr>
        <p:txBody>
          <a:bodyPr/>
          <a:lstStyle/>
          <a:p>
            <a:pPr algn="ctr"/>
            <a:r>
              <a:rPr lang="en-US" altLang="en-US" sz="3600" dirty="0">
                <a:solidFill>
                  <a:srgbClr val="336600"/>
                </a:solidFill>
              </a:rPr>
              <a:t>Dissertation and beyond:</a:t>
            </a:r>
            <a:br>
              <a:rPr lang="en-US" altLang="en-US" sz="3600" dirty="0">
                <a:solidFill>
                  <a:srgbClr val="336600"/>
                </a:solidFill>
              </a:rPr>
            </a:br>
            <a:r>
              <a:rPr lang="en-US" altLang="en-US" sz="3600" dirty="0">
                <a:solidFill>
                  <a:srgbClr val="336600"/>
                </a:solidFill>
              </a:rPr>
              <a:t>Ph.D. in CS/SE at UTD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31458"/>
            <a:ext cx="6400800" cy="2283542"/>
          </a:xfrm>
        </p:spPr>
        <p:txBody>
          <a:bodyPr/>
          <a:lstStyle/>
          <a:p>
            <a:r>
              <a:rPr lang="en-US" altLang="en-US" dirty="0">
                <a:solidFill>
                  <a:srgbClr val="336600"/>
                </a:solidFill>
              </a:rPr>
              <a:t>Dr. Jorge Cobb</a:t>
            </a:r>
          </a:p>
          <a:p>
            <a:r>
              <a:rPr lang="en-US" altLang="en-US" sz="2400" i="1" dirty="0">
                <a:solidFill>
                  <a:srgbClr val="336600"/>
                </a:solidFill>
              </a:rPr>
              <a:t>cobb@utdallas.edu</a:t>
            </a:r>
          </a:p>
          <a:p>
            <a:r>
              <a:rPr lang="en-US" altLang="en-US" dirty="0">
                <a:solidFill>
                  <a:srgbClr val="336600"/>
                </a:solidFill>
              </a:rPr>
              <a:t>Department of Computer Science</a:t>
            </a:r>
          </a:p>
          <a:p>
            <a:r>
              <a:rPr lang="en-US" altLang="en-US" dirty="0">
                <a:solidFill>
                  <a:srgbClr val="336600"/>
                </a:solidFill>
              </a:rPr>
              <a:t>The University of Texas at Dallas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5A6FC24-71F5-4239-20DD-2EE7620EB8DD}"/>
                  </a:ext>
                </a:extLst>
              </p14:cNvPr>
              <p14:cNvContentPartPr/>
              <p14:nvPr/>
            </p14:nvContentPartPr>
            <p14:xfrm>
              <a:off x="8465972" y="6609621"/>
              <a:ext cx="106200" cy="687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5A6FC24-71F5-4239-20DD-2EE7620EB8D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456972" y="6600981"/>
                <a:ext cx="123840" cy="86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343150" y="857250"/>
            <a:ext cx="5657850" cy="742950"/>
          </a:xfrm>
          <a:noFill/>
        </p:spPr>
        <p:txBody>
          <a:bodyPr/>
          <a:lstStyle/>
          <a:p>
            <a:pPr eaLnBrk="1" hangingPunct="1"/>
            <a:r>
              <a:rPr lang="en-US" altLang="en-US"/>
              <a:t> </a:t>
            </a:r>
            <a:r>
              <a:rPr lang="en-US" altLang="en-US" sz="2400">
                <a:solidFill>
                  <a:schemeClr val="bg1"/>
                </a:solidFill>
              </a:rPr>
              <a:t>CS Department: Centers &amp; Institutes</a:t>
            </a:r>
            <a:endParaRPr lang="en-US" altLang="en-US" sz="2100">
              <a:solidFill>
                <a:schemeClr val="bg1"/>
              </a:solidFill>
            </a:endParaRPr>
          </a:p>
        </p:txBody>
      </p:sp>
      <p:pic>
        <p:nvPicPr>
          <p:cNvPr id="17411" name="Picture 8" descr="FinalUTDlogo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2" y="4000500"/>
            <a:ext cx="857250" cy="894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2364580" y="1209467"/>
            <a:ext cx="6779419" cy="501675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57175" indent="-257175" defTabSz="685800"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Cyber Security Education &amp; Research Institute (CSERI)</a:t>
            </a:r>
          </a:p>
          <a:p>
            <a:pPr defTabSz="685800"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               (Director: Dr. Kevin Hamlen)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Human Language Technology Institute (HLTRI)</a:t>
            </a:r>
          </a:p>
          <a:p>
            <a:pPr marL="342900" lvl="1" indent="0"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(Director: Dr.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Sanda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Harabagiu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    Inst. for Interactive &amp; Spatial Computing (UT DIISC)</a:t>
            </a:r>
          </a:p>
          <a:p>
            <a:pPr defTabSz="685800"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               (Director: Dr. </a:t>
            </a:r>
            <a:r>
              <a:rPr lang="en-US" sz="1600" dirty="0" err="1">
                <a:solidFill>
                  <a:srgbClr val="000000"/>
                </a:solidFill>
                <a:cs typeface="+mn-cs"/>
              </a:rPr>
              <a:t>Balakrishnan</a:t>
            </a:r>
            <a:r>
              <a:rPr lang="en-US" sz="16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sz="1600" dirty="0" err="1">
                <a:solidFill>
                  <a:srgbClr val="000000"/>
                </a:solidFill>
                <a:cs typeface="+mn-cs"/>
              </a:rPr>
              <a:t>Prabhakaran</a:t>
            </a:r>
            <a:r>
              <a:rPr lang="en-US" sz="1600" dirty="0">
                <a:solidFill>
                  <a:srgbClr val="000000"/>
                </a:solidFill>
                <a:cs typeface="+mn-cs"/>
              </a:rPr>
              <a:t>)</a:t>
            </a:r>
            <a:endParaRPr lang="en-US" altLang="en-US" sz="1600" dirty="0">
              <a:solidFill>
                <a:srgbClr val="000000"/>
              </a:solidFill>
              <a:cs typeface="+mn-cs"/>
            </a:endParaRP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    Institute for Data  Analytics (IDA)	</a:t>
            </a:r>
          </a:p>
          <a:p>
            <a:pPr defTabSz="685800">
              <a:defRPr/>
            </a:pPr>
            <a:r>
              <a:rPr lang="en-US" sz="1600" dirty="0">
                <a:solidFill>
                  <a:srgbClr val="000000"/>
                </a:solidFill>
                <a:cs typeface="+mn-cs"/>
              </a:rPr>
              <a:t>               (Director: Mr. Bao Tran)</a:t>
            </a:r>
            <a:endParaRPr lang="en-US" altLang="en-US" sz="1600" dirty="0">
              <a:solidFill>
                <a:srgbClr val="000000"/>
              </a:solidFill>
              <a:cs typeface="+mn-cs"/>
            </a:endParaRP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Net-Centric Software Center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 (Director: Dr.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Farokh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Bastani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Center for Software Testing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 (Director: Dr. Eric Wong)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iPerform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: Center for Assistive Technology to Enhance Human Performance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 (Director: Dr. Ovidiu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Daescu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Center for Machine Learning Research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 (Director: Dr. Sriraam Natarajan)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Applied AI and Machine Learning Center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(Director: Dr. Doug DeGroot)</a:t>
            </a:r>
          </a:p>
          <a:p>
            <a:pPr defTabSz="685800">
              <a:buFont typeface="Wingdings" pitchFamily="2" charset="2"/>
              <a:buChar char="§"/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Center for CS Education and Outreach</a:t>
            </a:r>
          </a:p>
          <a:p>
            <a:pPr defTabSz="685800">
              <a:defRPr/>
            </a:pP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              (Director: Dr.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Jey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 </a:t>
            </a:r>
            <a:r>
              <a:rPr lang="en-US" altLang="en-US" sz="1600" dirty="0" err="1">
                <a:solidFill>
                  <a:srgbClr val="000000"/>
                </a:solidFill>
                <a:cs typeface="+mn-cs"/>
              </a:rPr>
              <a:t>Veerasamy</a:t>
            </a:r>
            <a:r>
              <a:rPr lang="en-US" altLang="en-US" sz="1600" dirty="0">
                <a:solidFill>
                  <a:srgbClr val="000000"/>
                </a:solidFill>
                <a:cs typeface="+mn-cs"/>
              </a:rPr>
              <a:t>)</a:t>
            </a:r>
          </a:p>
        </p:txBody>
      </p:sp>
      <p:pic>
        <p:nvPicPr>
          <p:cNvPr id="17413" name="Picture 15" descr="http://www.utdallas.edu/idapm/files/data_security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2" y="1885950"/>
            <a:ext cx="837009" cy="837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410" y="2867026"/>
            <a:ext cx="929878" cy="49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87329"/>
            <a:ext cx="1491854" cy="45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422" y="5086350"/>
            <a:ext cx="957263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14F46267-D5C8-02A5-C43F-A56909112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0"/>
            <a:ext cx="7543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kern="0"/>
              <a:t> </a:t>
            </a:r>
            <a:r>
              <a:rPr lang="en-US" altLang="en-US" sz="3200" kern="0">
                <a:solidFill>
                  <a:schemeClr val="bg1"/>
                </a:solidFill>
              </a:rPr>
              <a:t>CS Department: Centers &amp; Institutes</a:t>
            </a:r>
            <a:endParaRPr lang="en-US" altLang="en-US" sz="28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0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49DE4-E75E-ECFE-1B01-82F49E89E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28800" y="2057400"/>
            <a:ext cx="6019800" cy="147002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PhD Program Goals and Timeline</a:t>
            </a:r>
          </a:p>
        </p:txBody>
      </p:sp>
    </p:spTree>
    <p:extLst>
      <p:ext uri="{BB962C8B-B14F-4D97-AF65-F5344CB8AC3E}">
        <p14:creationId xmlns:p14="http://schemas.microsoft.com/office/powerpoint/2010/main" val="68731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1B87A62-03C3-64BA-DE66-3D48BE37AF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a Ph.D. program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DE70317-0E79-A666-1226-E4477FC777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686800" cy="46863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en-US" altLang="en-US" sz="2800" b="1" u="sng" dirty="0">
              <a:solidFill>
                <a:srgbClr val="FF0000"/>
              </a:solidFill>
            </a:endParaRPr>
          </a:p>
          <a:p>
            <a:pPr marL="457200" lvl="2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  <a:defRPr/>
            </a:pPr>
            <a:r>
              <a:rPr lang="en-US" altLang="en-US" b="1" dirty="0"/>
              <a:t>Research which represents </a:t>
            </a:r>
            <a:r>
              <a:rPr lang="en-US" altLang="en-US" b="1" u="sng" dirty="0"/>
              <a:t>original</a:t>
            </a:r>
            <a:r>
              <a:rPr lang="en-US" altLang="en-US" b="1" dirty="0"/>
              <a:t> and “substantial contribution to Science” 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 </a:t>
            </a:r>
            <a:r>
              <a:rPr lang="en-US" altLang="en-US" b="1" u="sng" dirty="0">
                <a:solidFill>
                  <a:schemeClr val="bg1"/>
                </a:solidFill>
                <a:sym typeface="Symbol" pitchFamily="18" charset="2"/>
              </a:rPr>
              <a:t>metric: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papers in a top quality journals and conferences</a:t>
            </a:r>
          </a:p>
          <a:p>
            <a:pPr marL="457200" lvl="2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AutoNum type="arabicPeriod"/>
              <a:defRPr/>
            </a:pPr>
            <a:r>
              <a:rPr lang="en-US" altLang="en-US" b="1" dirty="0"/>
              <a:t>Demonstrate technical “maturity” </a:t>
            </a:r>
            <a:r>
              <a:rPr lang="en-US" altLang="en-US" b="1" u="sng" dirty="0">
                <a:solidFill>
                  <a:schemeClr val="bg1"/>
                </a:solidFill>
                <a:sym typeface="Symbol" pitchFamily="18" charset="2"/>
              </a:rPr>
              <a:t> metric: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ability to critically evaluate other’s technical work; ability to present (orally </a:t>
            </a:r>
            <a:r>
              <a:rPr lang="en-US" altLang="en-US" b="1" u="sng" dirty="0">
                <a:solidFill>
                  <a:schemeClr val="bg1"/>
                </a:solidFill>
                <a:sym typeface="Symbol" pitchFamily="18" charset="2"/>
              </a:rPr>
              <a:t>and</a:t>
            </a:r>
            <a:r>
              <a:rPr lang="en-US" altLang="en-US" b="1" dirty="0">
                <a:solidFill>
                  <a:schemeClr val="bg1"/>
                </a:solidFill>
                <a:sym typeface="Symbol" pitchFamily="18" charset="2"/>
              </a:rPr>
              <a:t> in writing) the student’s ideas in a clear and coherent way; </a:t>
            </a:r>
            <a:endParaRPr lang="en-US" altLang="en-US" b="1" dirty="0">
              <a:solidFill>
                <a:schemeClr val="bg1"/>
              </a:solidFill>
            </a:endParaRPr>
          </a:p>
          <a:p>
            <a:pPr marL="457200" lvl="2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altLang="en-US" b="1" dirty="0"/>
              <a:t>3. Acquire expertise on a particular topic and general knowledge of the impact of the topic on related field</a:t>
            </a:r>
          </a:p>
          <a:p>
            <a:pPr marL="0" lvl="2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US" altLang="en-US" b="1" dirty="0">
                <a:solidFill>
                  <a:srgbClr val="FF0000"/>
                </a:solidFill>
                <a:sym typeface="Symbol" pitchFamily="18" charset="2"/>
              </a:rPr>
              <a:t>Note:</a:t>
            </a:r>
            <a:r>
              <a:rPr lang="en-US" altLang="en-US" b="1" dirty="0">
                <a:solidFill>
                  <a:srgbClr val="0000FF"/>
                </a:solidFill>
                <a:sym typeface="Symbol" pitchFamily="18" charset="2"/>
              </a:rPr>
              <a:t> Courses are not a goal per se; knowledge learned there to be seen as tools for doing successful research</a:t>
            </a:r>
          </a:p>
          <a:p>
            <a:pPr marL="457200" lvl="2" indent="-274320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endParaRPr lang="en-US" altLang="en-US" sz="2800" dirty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3DD0FFDD-5D6B-C268-320D-B8FCA71F5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00"/>
              </a:buClr>
              <a:buSzPct val="60000"/>
              <a:buFont typeface="Marlett" pitchFamily="2" charset="2"/>
              <a:buChar char="g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00"/>
              </a:buClr>
              <a:buSzPct val="13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513711-47F2-FC97-B6EB-42FBCB3DAC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a Ph.D. program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ACDB45B-0728-1B3F-5660-252153C7D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6868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 b="1" u="sng" dirty="0">
              <a:solidFill>
                <a:srgbClr val="FF0000"/>
              </a:solidFill>
            </a:endParaRPr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b="1" dirty="0"/>
              <a:t>Research which represents </a:t>
            </a:r>
            <a:r>
              <a:rPr lang="en-US" altLang="en-US" b="1" u="sng" dirty="0"/>
              <a:t>original</a:t>
            </a:r>
            <a:r>
              <a:rPr lang="en-US" altLang="en-US" b="1" dirty="0"/>
              <a:t> and “substantial contribution to Science”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 </a:t>
            </a:r>
            <a:r>
              <a:rPr lang="en-US" altLang="en-US" b="1" u="sng" dirty="0">
                <a:solidFill>
                  <a:srgbClr val="FF0000"/>
                </a:solidFill>
                <a:sym typeface="Symbol" panose="05050102010706020507" pitchFamily="18" charset="2"/>
              </a:rPr>
              <a:t>metric: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sym typeface="Symbol" panose="05050102010706020507" pitchFamily="18" charset="2"/>
              </a:rPr>
              <a:t>papers in a top quality journals and conferences</a:t>
            </a:r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b="1" dirty="0"/>
              <a:t>Demonstrate technical “maturity” </a:t>
            </a:r>
            <a:r>
              <a:rPr lang="en-US" altLang="en-US" b="1" u="sng" dirty="0">
                <a:solidFill>
                  <a:srgbClr val="FF0000"/>
                </a:solidFill>
                <a:sym typeface="Symbol" panose="05050102010706020507" pitchFamily="18" charset="2"/>
              </a:rPr>
              <a:t> metric: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sym typeface="Symbol" panose="05050102010706020507" pitchFamily="18" charset="2"/>
              </a:rPr>
              <a:t>ability to critically evaluate other’s technical work; ability to present (orally </a:t>
            </a:r>
            <a:r>
              <a:rPr lang="en-US" altLang="en-US" b="1" u="sng" dirty="0">
                <a:solidFill>
                  <a:schemeClr val="bg1"/>
                </a:solidFill>
                <a:sym typeface="Symbol" panose="05050102010706020507" pitchFamily="18" charset="2"/>
              </a:rPr>
              <a:t>and</a:t>
            </a:r>
            <a:r>
              <a:rPr lang="en-US" altLang="en-US" b="1" dirty="0">
                <a:solidFill>
                  <a:schemeClr val="bg1"/>
                </a:solidFill>
                <a:sym typeface="Symbol" panose="05050102010706020507" pitchFamily="18" charset="2"/>
              </a:rPr>
              <a:t> in writing) the student’s ideas in a clear and coherent way; </a:t>
            </a:r>
            <a:endParaRPr lang="en-US" altLang="en-US" b="1" dirty="0">
              <a:solidFill>
                <a:schemeClr val="bg1"/>
              </a:solidFill>
            </a:endParaRPr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b="1" dirty="0"/>
              <a:t>3. Acquire expertise on a particular topic and general knowledge of the impact of the topic on related field </a:t>
            </a:r>
            <a:r>
              <a:rPr lang="en-US" altLang="en-US" b="1" u="sng" dirty="0">
                <a:solidFill>
                  <a:srgbClr val="FF0000"/>
                </a:solidFill>
                <a:sym typeface="Symbol" panose="05050102010706020507" pitchFamily="18" charset="2"/>
              </a:rPr>
              <a:t> metric: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chemeClr val="bg1"/>
                </a:solidFill>
                <a:sym typeface="Symbol" panose="05050102010706020507" pitchFamily="18" charset="2"/>
              </a:rPr>
              <a:t>as evident from student’s quality of research, the reviews of the submitted papers, and the program’s exams.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55E30802-79E5-16CF-9558-1376D1CCC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00"/>
              </a:buClr>
              <a:buSzPct val="60000"/>
              <a:buFont typeface="Marlett" pitchFamily="2" charset="2"/>
              <a:buChar char="g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00"/>
              </a:buClr>
              <a:buSzPct val="13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5830BB6-358C-5FCD-809C-7E0F9B35D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Goals of a Ph.D. program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701C18B5-55EF-924E-BE6B-43BCD27682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104900"/>
            <a:ext cx="8686800" cy="46863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800" b="1" u="sng" dirty="0">
              <a:solidFill>
                <a:srgbClr val="FF0000"/>
              </a:solidFill>
            </a:endParaRPr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b="1" dirty="0"/>
              <a:t>Research which represents </a:t>
            </a:r>
            <a:r>
              <a:rPr lang="en-US" altLang="en-US" b="1" u="sng" dirty="0"/>
              <a:t>original</a:t>
            </a:r>
            <a:r>
              <a:rPr lang="en-US" altLang="en-US" b="1" dirty="0"/>
              <a:t> and “substantial contribution to Science” </a:t>
            </a:r>
            <a:r>
              <a:rPr lang="en-US" altLang="en-US" b="1" dirty="0">
                <a:solidFill>
                  <a:srgbClr val="800000"/>
                </a:solidFill>
                <a:sym typeface="Symbol" panose="05050102010706020507" pitchFamily="18" charset="2"/>
              </a:rPr>
              <a:t> </a:t>
            </a:r>
            <a:r>
              <a:rPr lang="en-US" altLang="en-US" b="1" u="sng" dirty="0">
                <a:solidFill>
                  <a:srgbClr val="800000"/>
                </a:solidFill>
                <a:sym typeface="Symbol" panose="05050102010706020507" pitchFamily="18" charset="2"/>
              </a:rPr>
              <a:t>metric: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papers in a top quality journals and conferences</a:t>
            </a:r>
            <a:endParaRPr lang="en-US" altLang="en-US" b="1" dirty="0">
              <a:sym typeface="Symbol" panose="05050102010706020507" pitchFamily="18" charset="2"/>
            </a:endParaRPr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AutoNum type="arabicPeriod"/>
            </a:pPr>
            <a:r>
              <a:rPr lang="en-US" altLang="en-US" b="1" dirty="0"/>
              <a:t>Demonstrate technical “maturity” </a:t>
            </a:r>
            <a:r>
              <a:rPr lang="en-US" altLang="en-US" b="1" u="sng" dirty="0">
                <a:solidFill>
                  <a:srgbClr val="800000"/>
                </a:solidFill>
                <a:sym typeface="Symbol" panose="05050102010706020507" pitchFamily="18" charset="2"/>
              </a:rPr>
              <a:t> metric:</a:t>
            </a:r>
            <a:r>
              <a:rPr lang="en-US" altLang="en-US" b="1" dirty="0"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ability to critically evaluate other’s technical work; ability to present (orally </a:t>
            </a:r>
            <a:r>
              <a:rPr lang="en-US" altLang="en-US" b="1" u="sng" dirty="0">
                <a:solidFill>
                  <a:srgbClr val="FF0000"/>
                </a:solidFill>
                <a:sym typeface="Symbol" panose="05050102010706020507" pitchFamily="18" charset="2"/>
              </a:rPr>
              <a:t>and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 in writing) one’s ideas in a clear and coherent way; </a:t>
            </a:r>
            <a:endParaRPr lang="en-US" altLang="en-US" b="1" dirty="0"/>
          </a:p>
          <a:p>
            <a:pPr marL="457200" lvl="2" indent="-2730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r>
              <a:rPr lang="en-US" altLang="en-US" b="1" dirty="0"/>
              <a:t>3. Acquire expertise on a particular topic as well as knowledge of the impact of the topic on related field </a:t>
            </a:r>
            <a:r>
              <a:rPr lang="en-US" altLang="en-US" b="1" u="sng" dirty="0">
                <a:solidFill>
                  <a:srgbClr val="800000"/>
                </a:solidFill>
                <a:sym typeface="Symbol" panose="05050102010706020507" pitchFamily="18" charset="2"/>
              </a:rPr>
              <a:t> metric:</a:t>
            </a:r>
            <a:r>
              <a:rPr lang="en-US" altLang="en-US" b="1" dirty="0">
                <a:solidFill>
                  <a:srgbClr val="800000"/>
                </a:solidFill>
                <a:sym typeface="Symbol" panose="05050102010706020507" pitchFamily="18" charset="2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sym typeface="Symbol" panose="05050102010706020507" pitchFamily="18" charset="2"/>
              </a:rPr>
              <a:t>as evident from student’s quality of research, the reviews of the submitted papers, and the program’s exams.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2CB3F6C4-EE6B-675E-B0D7-A96633DF2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00"/>
              </a:buClr>
              <a:buSzPct val="60000"/>
              <a:buFont typeface="Marlett" pitchFamily="2" charset="2"/>
              <a:buChar char="g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00"/>
              </a:buClr>
              <a:buSzPct val="13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Timeline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u="sng" dirty="0"/>
              <a:t>Year 1</a:t>
            </a:r>
            <a:r>
              <a:rPr lang="en-US" altLang="en-US" sz="2800" dirty="0"/>
              <a:t>: Coursework, qualifying exams, exploration of research areas. </a:t>
            </a:r>
            <a:r>
              <a:rPr lang="en-US" altLang="en-US" sz="2800" dirty="0">
                <a:solidFill>
                  <a:srgbClr val="FF0000"/>
                </a:solidFill>
              </a:rPr>
              <a:t>Find a research advisor.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Year 2</a:t>
            </a:r>
            <a:r>
              <a:rPr lang="en-US" altLang="en-US" sz="2800" dirty="0"/>
              <a:t>: Read papers, identify problems to solve, start working on research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Year 3</a:t>
            </a:r>
            <a:r>
              <a:rPr lang="en-US" altLang="en-US" sz="2800" dirty="0"/>
              <a:t>: Form dissertation committee, complete dissertation proposal, start publishing papers</a:t>
            </a:r>
          </a:p>
          <a:p>
            <a:pPr>
              <a:lnSpc>
                <a:spcPct val="90000"/>
              </a:lnSpc>
            </a:pPr>
            <a:r>
              <a:rPr lang="en-US" altLang="en-US" sz="2800" u="sng" dirty="0"/>
              <a:t>Year 4</a:t>
            </a:r>
            <a:r>
              <a:rPr lang="en-US" altLang="en-US" sz="2800" dirty="0"/>
              <a:t>: Continue publishing papers, write and defend dissertation, look for a job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9144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00"/>
              </a:buClr>
              <a:buSzPct val="60000"/>
              <a:buFont typeface="Marlett" pitchFamily="2" charset="2"/>
              <a:buChar char="g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336600"/>
              </a:buClr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336600"/>
              </a:buClr>
              <a:buSzPct val="13000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33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21D56C-10C4-FCBB-C2F6-A56EC06FC98A}"/>
              </a:ext>
            </a:extLst>
          </p:cNvPr>
          <p:cNvSpPr txBox="1"/>
          <p:nvPr/>
        </p:nvSpPr>
        <p:spPr>
          <a:xfrm>
            <a:off x="2133600" y="533400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en-US" sz="2400" b="1" dirty="0">
                <a:solidFill>
                  <a:srgbClr val="FF0000"/>
                </a:solidFill>
              </a:rPr>
              <a:t>Caveat: There is a ten-year window limit on completing a PhD (see graduate catalog)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4E795CC-935A-34A0-F283-A22CC42E76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6324600" cy="6096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 dirty="0"/>
              <a:t>Qualities of an excellent Ph.D. student  (a wish list (</a:t>
            </a:r>
            <a:r>
              <a:rPr lang="en-US" sz="2800" b="1" dirty="0">
                <a:sym typeface="Wingdings" panose="05000000000000000000" pitchFamily="2" charset="2"/>
              </a:rPr>
              <a:t>)):</a:t>
            </a:r>
            <a:endParaRPr lang="en-US" sz="2800" b="1" dirty="0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B55B1684-6A38-B410-D810-6E075C8C74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86800" cy="46863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rgbClr val="0000CC"/>
                </a:solidFill>
              </a:rPr>
              <a:t>Self-starter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b="1" dirty="0">
                <a:solidFill>
                  <a:srgbClr val="0000CC"/>
                </a:solidFill>
              </a:rPr>
              <a:t>Original thinker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CC"/>
                </a:solidFill>
              </a:rPr>
              <a:t>Motivated to succeed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CC"/>
                </a:solidFill>
              </a:rPr>
              <a:t>Excited to learn new technologies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CC"/>
                </a:solidFill>
              </a:rPr>
              <a:t>Hard-working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CC"/>
                </a:solidFill>
              </a:rPr>
              <a:t>Values excellence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>
                <a:solidFill>
                  <a:srgbClr val="0000CC"/>
                </a:solidFill>
              </a:rPr>
              <a:t>Strong technical background  </a:t>
            </a:r>
          </a:p>
          <a:p>
            <a:pPr>
              <a:lnSpc>
                <a:spcPct val="90000"/>
              </a:lnSpc>
              <a:defRPr/>
            </a:pPr>
            <a:endParaRPr lang="en-US" altLang="en-US" sz="2800" b="1" u="sng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altLang="en-US" sz="2800" dirty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54A6706E-7AD7-1D61-6943-5FF9A86F62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4290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36600"/>
              </a:buClr>
              <a:buSzPct val="60000"/>
              <a:buFont typeface="Marlett" pitchFamily="2" charset="2"/>
              <a:buChar char="g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36600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36600"/>
              </a:buClr>
              <a:buSzPct val="13000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36600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6600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49DE4-E75E-ECFE-1B01-82F49E89E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0" y="2362200"/>
            <a:ext cx="2895600" cy="147002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Coursework</a:t>
            </a:r>
          </a:p>
        </p:txBody>
      </p:sp>
    </p:spTree>
    <p:extLst>
      <p:ext uri="{BB962C8B-B14F-4D97-AF65-F5344CB8AC3E}">
        <p14:creationId xmlns:p14="http://schemas.microsoft.com/office/powerpoint/2010/main" val="2497810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Course work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029200"/>
          </a:xfrm>
        </p:spPr>
        <p:txBody>
          <a:bodyPr/>
          <a:lstStyle/>
          <a:p>
            <a:r>
              <a:rPr lang="en-US" altLang="en-US" sz="2800" dirty="0"/>
              <a:t>5 Core classes from a chosen MS track plus</a:t>
            </a:r>
          </a:p>
          <a:p>
            <a:r>
              <a:rPr lang="en-US" altLang="en-US" sz="2800" dirty="0"/>
              <a:t>CS 6382: Theory of Computation plus</a:t>
            </a:r>
          </a:p>
          <a:p>
            <a:r>
              <a:rPr lang="en-US" altLang="en-US" sz="2800" dirty="0"/>
              <a:t>at least 5 courses at the 6000 level and</a:t>
            </a:r>
          </a:p>
          <a:p>
            <a:r>
              <a:rPr lang="en-US" altLang="en-US" sz="2800" dirty="0"/>
              <a:t>2 approved 7000 level CS/SE courses</a:t>
            </a:r>
          </a:p>
          <a:p>
            <a:r>
              <a:rPr lang="en-US" altLang="en-US" sz="2800" dirty="0"/>
              <a:t>Other classes and research/dissertation hours approved by your adviser</a:t>
            </a:r>
          </a:p>
          <a:p>
            <a:r>
              <a:rPr lang="en-US" altLang="en-US" sz="2800" dirty="0"/>
              <a:t>Total of 75 hours beyond B.S. degree </a:t>
            </a:r>
          </a:p>
          <a:p>
            <a:pPr lvl="1"/>
            <a:r>
              <a:rPr lang="en-US" altLang="en-US" sz="2400" dirty="0"/>
              <a:t>Excluding Pre-requisite graduate hours</a:t>
            </a:r>
          </a:p>
          <a:p>
            <a:r>
              <a:rPr lang="en-US" altLang="en-US" sz="2800" dirty="0"/>
              <a:t>Up to 36 hours can be transferred from M.S. degree from other institutions; if approved.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Prerequisites</a:t>
            </a:r>
          </a:p>
        </p:txBody>
      </p:sp>
      <p:sp>
        <p:nvSpPr>
          <p:cNvPr id="757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72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All prerequisites marked in your admission email corresponding to the chosen M.S. track (of core courses) must be completed within the first year of study.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See new graduate student orientation slides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Apply for waiver of prerequisites that you believe have been completed in your prior coursework.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Transfers/waivers are processed only once each semester (around the second month of each semester).  Watch for email announcements.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All requests for transfers/waivers must be made in the first two semesters.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7AFA-1562-9971-8994-C0E07FFD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52400"/>
            <a:ext cx="2438400" cy="609600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29BFDB-91CD-11FA-352D-6067B467630D}"/>
              </a:ext>
            </a:extLst>
          </p:cNvPr>
          <p:cNvSpPr/>
          <p:nvPr/>
        </p:nvSpPr>
        <p:spPr>
          <a:xfrm>
            <a:off x="3505200" y="4191000"/>
            <a:ext cx="2514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000" dirty="0">
                <a:latin typeface="Tahoma" pitchFamily="34" charset="0"/>
              </a:rPr>
              <a:t>Dr. Ovidiu Daescu</a:t>
            </a:r>
          </a:p>
          <a:p>
            <a:r>
              <a:rPr lang="en-US" altLang="en-US" sz="2000" dirty="0">
                <a:latin typeface="Tahoma" pitchFamily="34" charset="0"/>
              </a:rPr>
              <a:t>Department Head</a:t>
            </a:r>
          </a:p>
          <a:p>
            <a:r>
              <a:rPr lang="en-US" altLang="en-US" sz="2000" dirty="0">
                <a:latin typeface="Tahoma" pitchFamily="34" charset="0"/>
              </a:rPr>
              <a:t>Computer Science </a:t>
            </a:r>
          </a:p>
        </p:txBody>
      </p:sp>
      <p:pic>
        <p:nvPicPr>
          <p:cNvPr id="5" name="Picture 6" descr="https://i1.wp.com/cs.utdallas.edu/wp-content/uploads/2015/02/Daescu_Ovidiu.jpg?fit=750%2C750">
            <a:extLst>
              <a:ext uri="{FF2B5EF4-FFF2-40B4-BE49-F238E27FC236}">
                <a16:creationId xmlns:a16="http://schemas.microsoft.com/office/drawing/2014/main" id="{0A7B72D8-9870-50F2-65BE-2E52AB61B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414" y="1752600"/>
            <a:ext cx="157734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481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Qualifying exam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077200" cy="5181600"/>
          </a:xfrm>
        </p:spPr>
        <p:txBody>
          <a:bodyPr/>
          <a:lstStyle/>
          <a:p>
            <a:r>
              <a:rPr lang="en-US" altLang="en-US" sz="2400" dirty="0"/>
              <a:t>All of you are in the NEW QE format</a:t>
            </a:r>
          </a:p>
          <a:p>
            <a:pPr lvl="1"/>
            <a:r>
              <a:rPr lang="en-US" altLang="en-US" sz="1800" dirty="0"/>
              <a:t>The OLD format was for students in the PhD program before Fall ‘22</a:t>
            </a:r>
          </a:p>
          <a:p>
            <a:r>
              <a:rPr lang="en-US" altLang="en-US" sz="2400" dirty="0"/>
              <a:t>The QE exam has a new format. Please visit </a:t>
            </a:r>
          </a:p>
          <a:p>
            <a:pPr lvl="1"/>
            <a:r>
              <a:rPr lang="en-US" altLang="en-US" sz="1800" dirty="0">
                <a:hlinkClick r:id="rId2"/>
              </a:rPr>
              <a:t>https://cs.utdallas.edu/education/graduate/phd-qualifying-exams/</a:t>
            </a:r>
            <a:endParaRPr lang="en-US" altLang="en-US" sz="1800" dirty="0"/>
          </a:p>
          <a:p>
            <a:r>
              <a:rPr lang="en-US" altLang="en-US" sz="2400" dirty="0"/>
              <a:t>There you will find</a:t>
            </a:r>
          </a:p>
          <a:p>
            <a:pPr lvl="1"/>
            <a:r>
              <a:rPr lang="en-US" altLang="en-US" sz="1800" dirty="0"/>
              <a:t>A PDF with the NEW QE guidelines</a:t>
            </a:r>
          </a:p>
          <a:p>
            <a:pPr lvl="2"/>
            <a:r>
              <a:rPr lang="en-US" altLang="en-US" sz="1400" dirty="0"/>
              <a:t>You are expected to read it in detail!</a:t>
            </a:r>
          </a:p>
          <a:p>
            <a:pPr lvl="1"/>
            <a:r>
              <a:rPr lang="en-US" altLang="en-US" sz="1800" dirty="0"/>
              <a:t>A flowchart for the steps each of the two formats (for your convenience)</a:t>
            </a:r>
          </a:p>
          <a:p>
            <a:pPr lvl="2"/>
            <a:r>
              <a:rPr lang="en-US" altLang="en-US" sz="1400" dirty="0"/>
              <a:t>Systematic Review</a:t>
            </a:r>
          </a:p>
          <a:p>
            <a:pPr lvl="2"/>
            <a:r>
              <a:rPr lang="en-US" altLang="en-US" sz="1400" dirty="0"/>
              <a:t>Research Questions.</a:t>
            </a:r>
          </a:p>
          <a:p>
            <a:pPr lvl="1"/>
            <a:r>
              <a:rPr lang="en-US" altLang="en-US" sz="1800" dirty="0"/>
              <a:t>Note: the guidelines, and not the flowcharts,  are the law.</a:t>
            </a:r>
          </a:p>
          <a:p>
            <a:r>
              <a:rPr lang="en-US" altLang="en-US" sz="2400" dirty="0"/>
              <a:t>I will present some highlights of the new QE, but again, you are expected to read the guidelines in detail.</a:t>
            </a:r>
          </a:p>
          <a:p>
            <a:endParaRPr lang="en-US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CDBEC-FD49-CDF0-8A21-31F88C03B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8504-8030-1A14-20C5-39F818092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sz="2800" dirty="0"/>
              <a:t>The QE process is </a:t>
            </a:r>
            <a:r>
              <a:rPr lang="en-US" sz="2800" u="sng" dirty="0"/>
              <a:t>started and timed by you and your research advisor</a:t>
            </a:r>
            <a:r>
              <a:rPr lang="en-US" sz="2800" dirty="0"/>
              <a:t>. </a:t>
            </a:r>
          </a:p>
          <a:p>
            <a:pPr lvl="1"/>
            <a:r>
              <a:rPr lang="en-US" sz="2400" dirty="0"/>
              <a:t>So, step 1, make sure you find a research advisor. </a:t>
            </a:r>
          </a:p>
          <a:p>
            <a:pPr lvl="1"/>
            <a:r>
              <a:rPr lang="en-US" sz="2400" dirty="0"/>
              <a:t>Note: we will not remind you that you have to do the QE, we trust that you are responsible and complete it. </a:t>
            </a:r>
          </a:p>
          <a:p>
            <a:pPr lvl="1"/>
            <a:r>
              <a:rPr lang="en-US" sz="2400" dirty="0"/>
              <a:t>Research advisor will choose your QE committee (two additional faculty members) </a:t>
            </a:r>
          </a:p>
          <a:p>
            <a:pPr lvl="1"/>
            <a:endParaRPr lang="en-US" sz="2400" dirty="0"/>
          </a:p>
          <a:p>
            <a:r>
              <a:rPr lang="en-US" sz="2800" dirty="0"/>
              <a:t>To start the QE process, you must</a:t>
            </a:r>
            <a:r>
              <a:rPr lang="en-US" sz="2800" b="0" i="0" u="none" strike="noStrike" baseline="0" dirty="0">
                <a:latin typeface="ArialMT"/>
              </a:rPr>
              <a:t> successfully complete three core courses with a GPA of at least 3.5 in the chosen track.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7377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5208-047C-746C-F16F-A3005A89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Highlights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11F9-49E3-6ADC-93BE-4FE4A82A0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sz="2800" dirty="0"/>
              <a:t>You can make at most two attempts for the qualifying exam.</a:t>
            </a:r>
          </a:p>
          <a:p>
            <a:endParaRPr lang="en-US" sz="2800" dirty="0"/>
          </a:p>
          <a:p>
            <a:r>
              <a:rPr lang="en-US" sz="2800" dirty="0"/>
              <a:t>The first attempt must be made within one year after completing all the core courses or two years in the Ph.D. program, whichever comes earlier.</a:t>
            </a:r>
          </a:p>
          <a:p>
            <a:endParaRPr lang="en-US" sz="2800" dirty="0"/>
          </a:p>
          <a:p>
            <a:r>
              <a:rPr lang="en-US" sz="2800" dirty="0"/>
              <a:t>If you failed the first attempt, the second attempt must be in the next long semester.</a:t>
            </a:r>
          </a:p>
        </p:txBody>
      </p:sp>
    </p:spTree>
    <p:extLst>
      <p:ext uri="{BB962C8B-B14F-4D97-AF65-F5344CB8AC3E}">
        <p14:creationId xmlns:p14="http://schemas.microsoft.com/office/powerpoint/2010/main" val="2185801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5208-047C-746C-F16F-A3005A89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Highlights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11F9-49E3-6ADC-93BE-4FE4A82A0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dirty="0"/>
              <a:t>The QE has a written component and an oral component.</a:t>
            </a:r>
          </a:p>
          <a:p>
            <a:endParaRPr lang="en-US" dirty="0"/>
          </a:p>
          <a:p>
            <a:r>
              <a:rPr lang="en-US" dirty="0"/>
              <a:t>The written component can be in one of two formats:</a:t>
            </a:r>
          </a:p>
          <a:p>
            <a:pPr lvl="1"/>
            <a:r>
              <a:rPr lang="en-US" dirty="0"/>
              <a:t>Systematic Review </a:t>
            </a:r>
          </a:p>
          <a:p>
            <a:pPr lvl="1"/>
            <a:r>
              <a:rPr lang="en-US" dirty="0"/>
              <a:t>Research Questions </a:t>
            </a:r>
          </a:p>
          <a:p>
            <a:pPr lvl="1"/>
            <a:endParaRPr lang="en-US" dirty="0"/>
          </a:p>
          <a:p>
            <a:r>
              <a:rPr lang="en-US" dirty="0"/>
              <a:t>Who chooses the format? The research advisor. </a:t>
            </a:r>
          </a:p>
        </p:txBody>
      </p:sp>
    </p:spTree>
    <p:extLst>
      <p:ext uri="{BB962C8B-B14F-4D97-AF65-F5344CB8AC3E}">
        <p14:creationId xmlns:p14="http://schemas.microsoft.com/office/powerpoint/2010/main" val="2748956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5208-047C-746C-F16F-A3005A89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Highlights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11F9-49E3-6ADC-93BE-4FE4A82A0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sz="2800" dirty="0"/>
              <a:t>Systematic Review format</a:t>
            </a:r>
          </a:p>
          <a:p>
            <a:pPr lvl="1"/>
            <a:r>
              <a:rPr lang="en-US" sz="2400" dirty="0"/>
              <a:t>You are given a list of at least 10 papers</a:t>
            </a:r>
          </a:p>
          <a:p>
            <a:pPr lvl="1"/>
            <a:r>
              <a:rPr lang="en-US" sz="2400" dirty="0"/>
              <a:t>You write a survey/report based on the given papers</a:t>
            </a:r>
          </a:p>
          <a:p>
            <a:pPr lvl="1"/>
            <a:r>
              <a:rPr lang="en-US" sz="2400" dirty="0"/>
              <a:t>The survey should be fairly analytical and not superficial. </a:t>
            </a:r>
          </a:p>
          <a:p>
            <a:r>
              <a:rPr lang="en-US" sz="2800" dirty="0"/>
              <a:t>Research Questions format</a:t>
            </a:r>
          </a:p>
          <a:p>
            <a:pPr lvl="1"/>
            <a:r>
              <a:rPr lang="en-US" sz="2400" dirty="0"/>
              <a:t>You are given a list of readings</a:t>
            </a:r>
          </a:p>
          <a:p>
            <a:pPr lvl="1"/>
            <a:r>
              <a:rPr lang="en-US" sz="2400" dirty="0"/>
              <a:t>You must provide responses to questions about the readings</a:t>
            </a:r>
          </a:p>
          <a:p>
            <a:pPr lvl="1"/>
            <a:r>
              <a:rPr lang="en-US" sz="2400" dirty="0"/>
              <a:t>The committee determines the format: timed in-person exam, take home, etc. </a:t>
            </a:r>
          </a:p>
        </p:txBody>
      </p:sp>
    </p:spTree>
    <p:extLst>
      <p:ext uri="{BB962C8B-B14F-4D97-AF65-F5344CB8AC3E}">
        <p14:creationId xmlns:p14="http://schemas.microsoft.com/office/powerpoint/2010/main" val="1294118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95208-047C-746C-F16F-A3005A89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QE Highlights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D11F9-49E3-6ADC-93BE-4FE4A82A0C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029200"/>
          </a:xfrm>
        </p:spPr>
        <p:txBody>
          <a:bodyPr/>
          <a:lstStyle/>
          <a:p>
            <a:r>
              <a:rPr lang="en-US" dirty="0"/>
              <a:t>Oral Component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committee will decide the format.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Suggestions include a presentation to the general audience and a closed room session in which faculty will ask the student general questions related to the reading materials of the written component.</a:t>
            </a:r>
          </a:p>
        </p:txBody>
      </p:sp>
    </p:spTree>
    <p:extLst>
      <p:ext uri="{BB962C8B-B14F-4D97-AF65-F5344CB8AC3E}">
        <p14:creationId xmlns:p14="http://schemas.microsoft.com/office/powerpoint/2010/main" val="970653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49DE4-E75E-ECFE-1B01-82F49E89E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0" y="2362200"/>
            <a:ext cx="2895600" cy="147002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Research !</a:t>
            </a:r>
          </a:p>
        </p:txBody>
      </p:sp>
    </p:spTree>
    <p:extLst>
      <p:ext uri="{BB962C8B-B14F-4D97-AF65-F5344CB8AC3E}">
        <p14:creationId xmlns:p14="http://schemas.microsoft.com/office/powerpoint/2010/main" val="3905217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28600"/>
            <a:ext cx="6324600" cy="609600"/>
          </a:xfrm>
        </p:spPr>
        <p:txBody>
          <a:bodyPr/>
          <a:lstStyle/>
          <a:p>
            <a:r>
              <a:rPr lang="en-US" altLang="en-US" dirty="0"/>
              <a:t>Finding an area of study &amp; research adviser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Choose an area based on your interests, strength, and career prospects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You are likely to work in this area for the next 10 years, if not 30-40 years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Don’t decide solely based on who is able to offer an assistantship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800" dirty="0"/>
          </a:p>
          <a:p>
            <a:pPr>
              <a:lnSpc>
                <a:spcPct val="80000"/>
              </a:lnSpc>
            </a:pPr>
            <a:r>
              <a:rPr lang="en-US" altLang="en-US" sz="2800" dirty="0"/>
              <a:t>Choose a compatible adviser, who is a good match to your working style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started in your research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7772400" cy="51054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en-US" sz="2800" dirty="0"/>
              <a:t>Literature survey: study the results in your area.  </a:t>
            </a:r>
            <a:r>
              <a:rPr lang="en-US" altLang="en-US" sz="2800" b="1" dirty="0"/>
              <a:t>The QE helps you get started with this</a:t>
            </a:r>
            <a:r>
              <a:rPr lang="en-US" altLang="en-US" sz="2800" dirty="0"/>
              <a:t>. You cannot create new knowledge without knowing what is already known</a:t>
            </a:r>
          </a:p>
          <a:p>
            <a:pPr>
              <a:spcBef>
                <a:spcPts val="1200"/>
              </a:spcBef>
            </a:pPr>
            <a:r>
              <a:rPr lang="en-US" altLang="en-US" sz="2800" dirty="0"/>
              <a:t>Find new, interesting problems in which you can do research.  Guidance of your adviser is very important in choosing the “right” problem</a:t>
            </a:r>
          </a:p>
          <a:p>
            <a:pPr>
              <a:spcBef>
                <a:spcPts val="1200"/>
              </a:spcBef>
            </a:pPr>
            <a:r>
              <a:rPr lang="en-US" altLang="en-US" sz="2800" dirty="0"/>
              <a:t>Learn to read research articles quickly</a:t>
            </a:r>
          </a:p>
          <a:p>
            <a:pPr>
              <a:spcBef>
                <a:spcPts val="1200"/>
              </a:spcBef>
            </a:pPr>
            <a:r>
              <a:rPr lang="en-US" altLang="en-US" sz="2800" dirty="0"/>
              <a:t>Continue to read new papers in journals and conferences in your area regularly</a:t>
            </a:r>
          </a:p>
          <a:p>
            <a:pPr>
              <a:spcBef>
                <a:spcPts val="1200"/>
              </a:spcBef>
            </a:pPr>
            <a:r>
              <a:rPr lang="en-US" altLang="en-US" sz="2800" dirty="0"/>
              <a:t>Keep looking for new problems to solve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are making good progress if ...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8392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You are publishing in: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reputed journals ( ACM / IEEE / SIAM 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 reputed conferences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Your work is cited by other leading researchers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Your work spawns follow-up papers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Balance quality and quantity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Your Faculty Supervisor says so!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97AFA-1562-9971-8994-C0E07FFD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0" y="152400"/>
            <a:ext cx="2438400" cy="609600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29BFDB-91CD-11FA-352D-6067B467630D}"/>
              </a:ext>
            </a:extLst>
          </p:cNvPr>
          <p:cNvSpPr/>
          <p:nvPr/>
        </p:nvSpPr>
        <p:spPr>
          <a:xfrm>
            <a:off x="2661725" y="4172577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000" dirty="0">
                <a:latin typeface="Tahoma" pitchFamily="34" charset="0"/>
              </a:rPr>
              <a:t>Dr. Feng Chen</a:t>
            </a:r>
          </a:p>
          <a:p>
            <a:pPr algn="ctr"/>
            <a:r>
              <a:rPr lang="en-US" altLang="en-US" sz="2000" dirty="0">
                <a:latin typeface="Tahoma" pitchFamily="34" charset="0"/>
              </a:rPr>
              <a:t>Chair, Faculty Ph.D. Committee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E5B1FD4-AA2E-8C56-E065-AB94B8F17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21336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4398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Balance quality and quantity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altLang="en-US" sz="2800"/>
              <a:t>Publish good quality work, often</a:t>
            </a:r>
          </a:p>
          <a:p>
            <a:r>
              <a:rPr lang="en-US" altLang="en-US" sz="2800"/>
              <a:t>Always have several problems on which you are working</a:t>
            </a:r>
          </a:p>
          <a:p>
            <a:r>
              <a:rPr lang="en-US" altLang="en-US" sz="2800"/>
              <a:t>Spend a lot of time (in concentrated doses) working on your research</a:t>
            </a:r>
          </a:p>
          <a:p>
            <a:r>
              <a:rPr lang="en-US" altLang="en-US" sz="2800"/>
              <a:t>Discuss your ideas with your colleagues</a:t>
            </a:r>
          </a:p>
          <a:p>
            <a:r>
              <a:rPr lang="en-US" altLang="en-US" sz="2800"/>
              <a:t>Keep on the lookout for new papers/ideas/problems</a:t>
            </a:r>
          </a:p>
          <a:p>
            <a:pPr algn="ctr">
              <a:buFont typeface="Marlett" pitchFamily="2" charset="2"/>
              <a:buNone/>
            </a:pPr>
            <a:r>
              <a:rPr lang="en-US" altLang="en-US" sz="2800">
                <a:solidFill>
                  <a:srgbClr val="FF3300"/>
                </a:solidFill>
              </a:rPr>
              <a:t>Publish or Perish!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77000" cy="609600"/>
          </a:xfrm>
        </p:spPr>
        <p:txBody>
          <a:bodyPr/>
          <a:lstStyle/>
          <a:p>
            <a:pPr algn="ctr"/>
            <a:r>
              <a:rPr lang="en-US" altLang="en-US"/>
              <a:t>Improving the chances of getting an Assistantship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81100"/>
            <a:ext cx="7772400" cy="4914900"/>
          </a:xfrm>
        </p:spPr>
        <p:txBody>
          <a:bodyPr/>
          <a:lstStyle/>
          <a:p>
            <a:r>
              <a:rPr lang="en-US" altLang="en-US" dirty="0"/>
              <a:t>Get good grades</a:t>
            </a:r>
          </a:p>
          <a:p>
            <a:r>
              <a:rPr lang="en-US" altLang="en-US" dirty="0"/>
              <a:t>Make steady progress </a:t>
            </a:r>
          </a:p>
          <a:p>
            <a:r>
              <a:rPr lang="en-US" altLang="en-US" dirty="0"/>
              <a:t>Pass the QE (obviously)</a:t>
            </a:r>
          </a:p>
          <a:p>
            <a:r>
              <a:rPr lang="en-US" altLang="en-US" dirty="0"/>
              <a:t>Publish papers in reputed conferences and journals</a:t>
            </a:r>
          </a:p>
          <a:p>
            <a:r>
              <a:rPr lang="en-US" altLang="en-US" dirty="0"/>
              <a:t>Try to graduate in 4 years</a:t>
            </a:r>
          </a:p>
          <a:p>
            <a:r>
              <a:rPr lang="en-US" altLang="en-US" dirty="0"/>
              <a:t>Find a Faculty Supervisor who is not over extended!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an academic job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 dirty="0"/>
              <a:t>It may be better to find a postdoc position first in a reputed place.</a:t>
            </a:r>
          </a:p>
          <a:p>
            <a:r>
              <a:rPr lang="en-US" altLang="en-US" dirty="0"/>
              <a:t>Need publications in prominent places, in areas where there are openings.</a:t>
            </a:r>
          </a:p>
          <a:p>
            <a:r>
              <a:rPr lang="en-US" altLang="en-US" dirty="0"/>
              <a:t>Meet other people in conferences and workshops and make friends (network!)</a:t>
            </a:r>
          </a:p>
          <a:p>
            <a:r>
              <a:rPr lang="en-US" altLang="en-US" dirty="0"/>
              <a:t>Give invited talks in other universities, labs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Review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7772400" cy="4343400"/>
          </a:xfrm>
        </p:spPr>
        <p:txBody>
          <a:bodyPr/>
          <a:lstStyle/>
          <a:p>
            <a:r>
              <a:rPr lang="en-US" altLang="en-US" sz="2800" dirty="0"/>
              <a:t>Course work</a:t>
            </a:r>
          </a:p>
          <a:p>
            <a:r>
              <a:rPr lang="en-US" altLang="en-US" sz="2800" dirty="0"/>
              <a:t>Qualifying exams</a:t>
            </a:r>
          </a:p>
          <a:p>
            <a:r>
              <a:rPr lang="en-US" altLang="en-US" sz="2800" dirty="0"/>
              <a:t>Choosing area of research and adviser</a:t>
            </a:r>
          </a:p>
          <a:p>
            <a:r>
              <a:rPr lang="en-US" altLang="en-US" sz="2800" dirty="0"/>
              <a:t>Getting started on research</a:t>
            </a:r>
          </a:p>
          <a:p>
            <a:r>
              <a:rPr lang="en-US" altLang="en-US" sz="2800" dirty="0"/>
              <a:t>Dissertation committee</a:t>
            </a:r>
          </a:p>
          <a:p>
            <a:pPr lvl="1"/>
            <a:r>
              <a:rPr lang="en-US" altLang="en-US" sz="2000" b="1" dirty="0"/>
              <a:t>Start registering for dissertation hours once your committee is setup</a:t>
            </a:r>
          </a:p>
          <a:p>
            <a:r>
              <a:rPr lang="en-US" altLang="en-US" sz="2800" dirty="0"/>
              <a:t>Dissertation proposal</a:t>
            </a:r>
          </a:p>
          <a:p>
            <a:r>
              <a:rPr lang="en-US" altLang="en-US" sz="2800" dirty="0"/>
              <a:t>Dissertation defense and submission</a:t>
            </a:r>
          </a:p>
          <a:p>
            <a:r>
              <a:rPr lang="en-US" altLang="en-US" sz="2800" dirty="0"/>
              <a:t>Finding a (academic) job</a:t>
            </a:r>
          </a:p>
          <a:p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Useful Skills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Time management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Speed-reading of technical articles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Deep understanding of state-of-the-art and current methods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Formulation of new problems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Quick evaluation of new problems and solution methods (to decide if they are worth pursuing)</a:t>
            </a: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Getting more information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Office of Graduate Education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http://www.utdallas.edu/ogs/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Graduate catalog </a:t>
            </a:r>
            <a:r>
              <a:rPr lang="en-US" altLang="en-US" sz="2400" dirty="0">
                <a:solidFill>
                  <a:schemeClr val="accent2"/>
                </a:solidFill>
              </a:rPr>
              <a:t>http://www.utdallas.edu/student/catalog/index.htm</a:t>
            </a:r>
            <a:r>
              <a:rPr lang="en-US" altLang="en-US" sz="2400" dirty="0"/>
              <a:t>l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CS Department Web site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hlinkClick r:id="rId2"/>
              </a:rPr>
              <a:t>http://cs.utdallas.edu/</a:t>
            </a:r>
            <a:endParaRPr lang="en-US" altLang="en-US" sz="2400" dirty="0">
              <a:solidFill>
                <a:schemeClr val="accent2"/>
              </a:solidFill>
            </a:endParaRPr>
          </a:p>
          <a:p>
            <a:pPr lvl="1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chemeClr val="accent2"/>
                </a:solidFill>
              </a:rPr>
              <a:t>https://cs.utdallas.edu/education/graduate/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Ph.D. information in CS Web site: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https://cs.utdallas.edu/education/graduate/phd-faq/</a:t>
            </a:r>
          </a:p>
          <a:p>
            <a:pPr>
              <a:lnSpc>
                <a:spcPct val="80000"/>
              </a:lnSpc>
            </a:pPr>
            <a:r>
              <a:rPr lang="en-US" altLang="en-US" sz="2400" dirty="0"/>
              <a:t>Frequently Asked Questions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300" dirty="0">
                <a:solidFill>
                  <a:srgbClr val="FF0000"/>
                </a:solidFill>
              </a:rPr>
              <a:t>http://cs.utdallas.edu/education/graduate/graduate-faq/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400" dirty="0"/>
              <a:t>Dr. Jorge Cobb (cobb@utdallas.edu)  ECSS 4.208</a:t>
            </a:r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1905000"/>
          </a:xfrm>
        </p:spPr>
        <p:txBody>
          <a:bodyPr/>
          <a:lstStyle/>
          <a:p>
            <a:pPr algn="ctr"/>
            <a:r>
              <a:rPr lang="en-US" altLang="en-US" sz="2000"/>
              <a:t>Thanks for Attending this Orientation/Graduate Degree Planning Seminar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7620000" cy="762000"/>
          </a:xfrm>
        </p:spPr>
        <p:txBody>
          <a:bodyPr/>
          <a:lstStyle/>
          <a:p>
            <a:r>
              <a:rPr lang="en-US" altLang="en-US" dirty="0"/>
              <a:t>Any Questions</a:t>
            </a:r>
            <a:r>
              <a:rPr lang="en-US" altLang="en-US" sz="2400" dirty="0"/>
              <a:t>?</a:t>
            </a:r>
          </a:p>
        </p:txBody>
      </p:sp>
    </p:spTree>
  </p:cSld>
  <p:clrMapOvr>
    <a:masterClrMapping/>
  </p:clrMapOvr>
  <p:transition advClick="0" advTm="5000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768C-77F4-9CF9-30DB-80E7FD508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PhD Students Support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99BDE-BE48-F7DA-4328-A4B120231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7848600" cy="4419600"/>
          </a:xfrm>
        </p:spPr>
        <p:txBody>
          <a:bodyPr/>
          <a:lstStyle/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altLang="en-US" sz="2400" b="1" kern="0" dirty="0"/>
              <a:t>Mr. Doug Hyde  </a:t>
            </a:r>
            <a:r>
              <a:rPr lang="en-US" altLang="en-US" sz="2400" kern="0" dirty="0"/>
              <a:t>ECSS 4.801     	    </a:t>
            </a:r>
            <a:br>
              <a:rPr lang="en-US" altLang="en-US" sz="2400" kern="0" dirty="0"/>
            </a:br>
            <a:r>
              <a:rPr lang="en-US" altLang="en-US" sz="2000" i="1" kern="0" dirty="0"/>
              <a:t>dhyde@utdallas.edu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400" b="1" kern="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altLang="en-US" sz="2400" b="1" dirty="0">
                <a:solidFill>
                  <a:srgbClr val="000000"/>
                </a:solidFill>
              </a:rPr>
              <a:t>Ms. Sydney Samuel  </a:t>
            </a:r>
            <a:r>
              <a:rPr lang="en-US" altLang="en-US" sz="2400" dirty="0">
                <a:solidFill>
                  <a:srgbClr val="000000"/>
                </a:solidFill>
              </a:rPr>
              <a:t>ECSS 3.903 </a:t>
            </a:r>
            <a:r>
              <a:rPr lang="en-US" altLang="en-US" sz="2000" i="1" dirty="0">
                <a:solidFill>
                  <a:srgbClr val="000000"/>
                </a:solidFill>
              </a:rPr>
              <a:t>sydney.samuel@utdallas.edu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400" b="1" kern="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r>
              <a:rPr lang="en-US" altLang="en-US" sz="2400" b="1" kern="0" dirty="0">
                <a:solidFill>
                  <a:srgbClr val="FF0000"/>
                </a:solidFill>
              </a:rPr>
              <a:t>All PhD, All MS Thesis, All PhD as MS</a:t>
            </a:r>
          </a:p>
          <a:p>
            <a:pPr>
              <a:lnSpc>
                <a:spcPct val="80000"/>
              </a:lnSpc>
              <a:buFont typeface="Marlett" pitchFamily="2" charset="2"/>
              <a:buNone/>
            </a:pPr>
            <a:endParaRPr lang="en-US" altLang="en-US" sz="2400" kern="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008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5A49DE4-E75E-ECFE-1B01-82F49E89E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2200" y="2133600"/>
            <a:ext cx="4724400" cy="147002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Computer Science at UTD </a:t>
            </a:r>
          </a:p>
        </p:txBody>
      </p:sp>
    </p:spTree>
    <p:extLst>
      <p:ext uri="{BB962C8B-B14F-4D97-AF65-F5344CB8AC3E}">
        <p14:creationId xmlns:p14="http://schemas.microsoft.com/office/powerpoint/2010/main" val="3770583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FCE43-9F4D-3903-F7E2-0C440432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 Science at UT Dallas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D3E2-4460-BCAE-03F3-0534E8F9F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7772400" cy="5334000"/>
          </a:xfrm>
        </p:spPr>
        <p:txBody>
          <a:bodyPr/>
          <a:lstStyle/>
          <a:p>
            <a:r>
              <a:rPr lang="en-US" sz="2000" dirty="0"/>
              <a:t>One of the largest departments in the country (3rd largest)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Fall 2020 student population ~4,600 students (3,600 BS, 800 MS, 160 PhD)    </a:t>
            </a:r>
          </a:p>
          <a:p>
            <a:r>
              <a:rPr lang="en-US" sz="2000" dirty="0"/>
              <a:t>51 T/T faculty, 40+ Faculty of Instruction, 20+ part-time lecturers</a:t>
            </a:r>
          </a:p>
          <a:p>
            <a:r>
              <a:rPr lang="en-US" sz="2000" dirty="0"/>
              <a:t>BS, MS, PhD degrees offered in CS, SE, Data Science</a:t>
            </a:r>
          </a:p>
          <a:p>
            <a:r>
              <a:rPr lang="en-US" sz="2000" dirty="0"/>
              <a:t>~300 course-sections offered each semester (wide variety)</a:t>
            </a:r>
          </a:p>
          <a:p>
            <a:r>
              <a:rPr lang="en-US" sz="2000" dirty="0"/>
              <a:t>~1000 students graduate each year (more than 1% of US output of CS graduates)</a:t>
            </a:r>
          </a:p>
          <a:p>
            <a:r>
              <a:rPr lang="en-US" sz="2000" dirty="0"/>
              <a:t>World renowned CS faculty: publish in top conferences &amp; journals</a:t>
            </a:r>
          </a:p>
          <a:p>
            <a:r>
              <a:rPr lang="en-US" altLang="en-US" sz="2000" kern="0" dirty="0"/>
              <a:t>~$41 Million new research funding in the last three years 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24F8EA-5AC6-848E-E76A-E088BBBB2742}"/>
              </a:ext>
            </a:extLst>
          </p:cNvPr>
          <p:cNvSpPr txBox="1"/>
          <p:nvPr/>
        </p:nvSpPr>
        <p:spPr>
          <a:xfrm>
            <a:off x="2562069" y="1447800"/>
            <a:ext cx="24753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+mn-lt"/>
              </a:rPr>
              <a:t>And one of the best!</a:t>
            </a:r>
          </a:p>
        </p:txBody>
      </p:sp>
    </p:spTree>
    <p:extLst>
      <p:ext uri="{BB962C8B-B14F-4D97-AF65-F5344CB8AC3E}">
        <p14:creationId xmlns:p14="http://schemas.microsoft.com/office/powerpoint/2010/main" val="129695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1642" y="4267200"/>
            <a:ext cx="8248957" cy="137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2133600" y="178825"/>
            <a:ext cx="5657850" cy="74295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400" kern="0" dirty="0">
                <a:solidFill>
                  <a:schemeClr val="bg1"/>
                </a:solidFill>
              </a:rPr>
              <a:t>csrankings.org ranking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361643" y="1905000"/>
            <a:ext cx="8429625" cy="184427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950" dirty="0"/>
              <a:t>Ranked #6 in NLP + AI (2009-2019)</a:t>
            </a:r>
          </a:p>
          <a:p>
            <a:pPr eaLnBrk="1" hangingPunct="1">
              <a:defRPr/>
            </a:pPr>
            <a:r>
              <a:rPr lang="en-US" altLang="en-US" sz="1950" dirty="0"/>
              <a:t>Ranked #5 in Software Engineering (2009-2019)</a:t>
            </a:r>
          </a:p>
          <a:p>
            <a:pPr eaLnBrk="1" hangingPunct="1">
              <a:defRPr/>
            </a:pPr>
            <a:r>
              <a:rPr lang="en-US" altLang="en-US" sz="1950" dirty="0"/>
              <a:t>Ranked #3 in SE + Real Time Systems (2009-2019)</a:t>
            </a:r>
          </a:p>
          <a:p>
            <a:pPr eaLnBrk="1" hangingPunct="1">
              <a:defRPr/>
            </a:pPr>
            <a:r>
              <a:rPr lang="en-US" altLang="en-US" sz="1950" dirty="0"/>
              <a:t>Ranked #6 in Real Time Systems (2009-2019)</a:t>
            </a:r>
          </a:p>
          <a:p>
            <a:pPr eaLnBrk="1" hangingPunct="1">
              <a:defRPr/>
            </a:pPr>
            <a:r>
              <a:rPr lang="en-US" altLang="en-US" sz="1950" dirty="0"/>
              <a:t>Ranked #41 overall (2019-2020)</a:t>
            </a:r>
            <a:endParaRPr lang="en-US" altLang="en-US" sz="1950" b="1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1950" b="1" dirty="0"/>
              <a:t>Ranked #24 in Top Colleges Providing Cyber Security Programs</a:t>
            </a:r>
            <a:r>
              <a:rPr lang="en-US" altLang="en-US" sz="1950" dirty="0"/>
              <a:t>	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1950" dirty="0"/>
              <a:t>#5 in the nation for Undergraduate Education in AI (Best Value Colleges)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altLang="en-US" sz="1550" dirty="0"/>
              <a:t>Just behind MIT, CMU, UC Berkeley, Georgia Tech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1950" dirty="0"/>
              <a:t>BS SE ranked #9 in the country by “Best Computer Science Schools”</a:t>
            </a:r>
          </a:p>
        </p:txBody>
      </p:sp>
    </p:spTree>
    <p:extLst>
      <p:ext uri="{BB962C8B-B14F-4D97-AF65-F5344CB8AC3E}">
        <p14:creationId xmlns:p14="http://schemas.microsoft.com/office/powerpoint/2010/main" val="127538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400300" y="1028700"/>
            <a:ext cx="5600700" cy="514350"/>
          </a:xfrm>
          <a:noFill/>
        </p:spPr>
        <p:txBody>
          <a:bodyPr/>
          <a:lstStyle/>
          <a:p>
            <a:pPr eaLnBrk="1" hangingPunct="1"/>
            <a:r>
              <a:rPr lang="en-US" altLang="en-US" sz="2700">
                <a:solidFill>
                  <a:schemeClr val="bg1"/>
                </a:solidFill>
              </a:rPr>
              <a:t>CS Accomplishments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71450" y="1600200"/>
            <a:ext cx="87439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257175" indent="-257175" defTabSz="685800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15+ CS faculty members hold the prestigious NSF CAREER award</a:t>
            </a:r>
          </a:p>
          <a:p>
            <a:pPr marL="257175" indent="-257175" defTabSz="685800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Numerous best paper awards &amp; academic honors (many test-of-time awards as well):</a:t>
            </a:r>
          </a:p>
          <a:p>
            <a:pPr marL="557213" lvl="1" indent="-214313" defTabSz="685800" eaLnBrk="1" hangingPunct="1"/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Bhavani </a:t>
            </a:r>
            <a:r>
              <a:rPr lang="en-US" alt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Thuraisingham</a:t>
            </a:r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Fellow of the ACM and Fellow of NAI</a:t>
            </a:r>
          </a:p>
          <a:p>
            <a:pPr marL="557213" lvl="1" indent="-214313" defTabSz="685800" eaLnBrk="1" hangingPunct="1"/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Zygmunt Haas, Fellow of two European Societies</a:t>
            </a:r>
          </a:p>
          <a:p>
            <a:pPr marL="557213" lvl="1" indent="-214313" defTabSz="685800" eaLnBrk="1" hangingPunct="1"/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Latifur Khan, Fellow of the IEEE</a:t>
            </a:r>
          </a:p>
          <a:p>
            <a:pPr marL="557213" lvl="1" indent="-214313" defTabSz="685800" eaLnBrk="1" hangingPunct="1"/>
            <a:r>
              <a:rPr lang="en-US" alt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Murat Kantarcioglu, Fellow AAAS and IEEE</a:t>
            </a:r>
          </a:p>
          <a:p>
            <a:pPr marL="257175" indent="-257175" defTabSz="685800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 faculty are excellent teachers: they have won many awards</a:t>
            </a:r>
          </a:p>
          <a:p>
            <a:pPr marL="257175" indent="-257175" defTabSz="685800" eaLnBrk="1" hangingPunct="1"/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Diverse student body: </a:t>
            </a:r>
          </a:p>
          <a:p>
            <a:pPr marL="557213" lvl="1" indent="-214313" defTabSz="685800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#11 nationally in number of women students</a:t>
            </a:r>
          </a:p>
          <a:p>
            <a:pPr marL="557213" lvl="1" indent="-214313" defTabSz="685800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#11 nationally in number of Hispanic students</a:t>
            </a:r>
          </a:p>
          <a:p>
            <a:pPr marL="557213" lvl="1" indent="-214313" defTabSz="685800" eaLnBrk="1" hangingPunct="1"/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#14 nationally in number of African American students</a:t>
            </a:r>
          </a:p>
          <a:p>
            <a:pPr marL="557213" lvl="1" indent="-214313" defTabSz="685800" eaLnBrk="1" hangingPunct="1"/>
            <a:endParaRPr lang="en-US" alt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 eaLnBrk="1" hangingPunct="1">
              <a:buNone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defTabSz="685800" eaLnBrk="1" hangingPunct="1">
              <a:buNone/>
            </a:pP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1ADB65-44F1-1A96-ED1F-B27A9CC38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6850" y="152400"/>
            <a:ext cx="7467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5pPr>
            <a:lvl6pPr marL="3429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6pPr>
            <a:lvl7pPr marL="685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7pPr>
            <a:lvl8pPr marL="10287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8pPr>
            <a:lvl9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600" kern="0">
                <a:solidFill>
                  <a:schemeClr val="bg1"/>
                </a:solidFill>
              </a:rPr>
              <a:t>CS Accomplishments</a:t>
            </a:r>
            <a:endParaRPr lang="en-US" altLang="en-US" sz="3600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7825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Areas of strength in UTD-CS/SE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573176" cy="5791200"/>
          </a:xfrm>
        </p:spPr>
        <p:txBody>
          <a:bodyPr/>
          <a:lstStyle/>
          <a:p>
            <a:r>
              <a:rPr lang="en-US" altLang="en-US" sz="2000" dirty="0"/>
              <a:t>Networking and Telecommunications</a:t>
            </a:r>
          </a:p>
          <a:p>
            <a:pPr lvl="1"/>
            <a:r>
              <a:rPr lang="en-US" altLang="en-US" sz="1600" dirty="0"/>
              <a:t>Wireless networks, protocols, optical networks, distributed systems</a:t>
            </a:r>
          </a:p>
          <a:p>
            <a:r>
              <a:rPr lang="en-US" altLang="en-US" sz="2000" dirty="0"/>
              <a:t>Software Engineering</a:t>
            </a:r>
          </a:p>
          <a:p>
            <a:pPr lvl="1"/>
            <a:r>
              <a:rPr lang="en-US" altLang="en-US" sz="1600" dirty="0"/>
              <a:t>Embedded systems, Verification &amp; testing, Requirements engineering</a:t>
            </a:r>
          </a:p>
          <a:p>
            <a:r>
              <a:rPr lang="en-US" altLang="en-US" sz="2000" dirty="0"/>
              <a:t>Intelligent Systems</a:t>
            </a:r>
          </a:p>
          <a:p>
            <a:pPr lvl="1"/>
            <a:r>
              <a:rPr lang="en-US" altLang="en-US" sz="1600" dirty="0"/>
              <a:t>Artificial intelligence, Computer Vision, Natural language processing, Expert systems</a:t>
            </a:r>
          </a:p>
          <a:p>
            <a:r>
              <a:rPr lang="en-US" altLang="en-US" sz="2000" dirty="0"/>
              <a:t>Cyber Security </a:t>
            </a:r>
          </a:p>
          <a:p>
            <a:pPr lvl="1"/>
            <a:r>
              <a:rPr lang="en-US" altLang="en-US" sz="1600" dirty="0"/>
              <a:t>Data Security and Privacy, Active Malware Defense, Secure Cloud Computing, Data Analytics, Hardware-based Security</a:t>
            </a:r>
            <a:endParaRPr lang="en-US" altLang="en-US" sz="2000" dirty="0"/>
          </a:p>
          <a:p>
            <a:r>
              <a:rPr lang="en-US" altLang="en-US" sz="2000" dirty="0"/>
              <a:t>Computer Systems</a:t>
            </a:r>
          </a:p>
          <a:p>
            <a:pPr lvl="1"/>
            <a:r>
              <a:rPr lang="en-US" altLang="en-US" sz="1600" dirty="0"/>
              <a:t>Databases, Computer/Human Interfaces, Multimedia systems, Computer Graphics, Computer security</a:t>
            </a:r>
          </a:p>
          <a:p>
            <a:r>
              <a:rPr lang="en-US" altLang="en-US" sz="2000" dirty="0"/>
              <a:t>Data Science</a:t>
            </a:r>
          </a:p>
          <a:p>
            <a:pPr lvl="1"/>
            <a:r>
              <a:rPr lang="en-US" altLang="en-US" sz="1600" dirty="0"/>
              <a:t>Combines parallel and distributed systems, efficient data management and analytics, and an applications of statistics and machine learning.</a:t>
            </a:r>
          </a:p>
          <a:p>
            <a:r>
              <a:rPr lang="en-US" altLang="en-US" sz="2000" dirty="0"/>
              <a:t>Algorithms and Applications</a:t>
            </a:r>
          </a:p>
          <a:p>
            <a:pPr lvl="1"/>
            <a:r>
              <a:rPr lang="en-US" altLang="en-US" sz="1600" dirty="0"/>
              <a:t>Algorithms, Optimization problems, Computational geometry,  Computational biology</a:t>
            </a:r>
            <a:br>
              <a:rPr lang="en-US" altLang="en-US" sz="1600" dirty="0"/>
            </a:br>
            <a:r>
              <a:rPr lang="en-US" altLang="en-US" sz="2400" dirty="0">
                <a:solidFill>
                  <a:srgbClr val="FF3300"/>
                </a:solidFill>
              </a:rPr>
              <a:t>Surf the faculty home pages 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hD_orient">
  <a:themeElements>
    <a:clrScheme name="PhD_ori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hD_ori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D_ori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_orien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D_orien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_orien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_orie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_orie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D_orie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 IAB F07 Pres.">
  <a:themeElements>
    <a:clrScheme name="CS IAB F07 Pres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S IAB F07 Pres.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S IAB F07 Pres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IAB F07 Pres.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 IAB F07 Pres.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IAB F07 Pres.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IAB F07 Pres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IAB F07 Pres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 IAB F07 Pres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PhD_orient</Template>
  <TotalTime>63005</TotalTime>
  <Words>2355</Words>
  <Application>Microsoft Office PowerPoint</Application>
  <PresentationFormat>On-screen Show (4:3)</PresentationFormat>
  <Paragraphs>266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ArialMT</vt:lpstr>
      <vt:lpstr>Impact</vt:lpstr>
      <vt:lpstr>Marlett</vt:lpstr>
      <vt:lpstr>Tahoma</vt:lpstr>
      <vt:lpstr>Times New Roman</vt:lpstr>
      <vt:lpstr>Wingdings</vt:lpstr>
      <vt:lpstr>PhD_orient</vt:lpstr>
      <vt:lpstr>CS IAB F07 Pres.</vt:lpstr>
      <vt:lpstr>Dissertation and beyond: Ph.D. in CS/SE at UTD</vt:lpstr>
      <vt:lpstr>Welcome</vt:lpstr>
      <vt:lpstr>Welcome</vt:lpstr>
      <vt:lpstr>PhD Students Support Staff</vt:lpstr>
      <vt:lpstr>Computer Science at UTD </vt:lpstr>
      <vt:lpstr>Computer Science at UT Dallas</vt:lpstr>
      <vt:lpstr>PowerPoint Presentation</vt:lpstr>
      <vt:lpstr>CS Accomplishments</vt:lpstr>
      <vt:lpstr>Areas of strength in UTD-CS/SE</vt:lpstr>
      <vt:lpstr> CS Department: Centers &amp; Institutes</vt:lpstr>
      <vt:lpstr>PhD Program Goals and Timeline</vt:lpstr>
      <vt:lpstr>Goals of a Ph.D. program</vt:lpstr>
      <vt:lpstr>Goals of a Ph.D. program</vt:lpstr>
      <vt:lpstr>Goals of a Ph.D. program</vt:lpstr>
      <vt:lpstr>Timeline</vt:lpstr>
      <vt:lpstr>Qualities of an excellent Ph.D. student  (a wish list ()):</vt:lpstr>
      <vt:lpstr>Coursework</vt:lpstr>
      <vt:lpstr>Course work</vt:lpstr>
      <vt:lpstr>Prerequisites</vt:lpstr>
      <vt:lpstr>Qualifying exam</vt:lpstr>
      <vt:lpstr>QE Highlights</vt:lpstr>
      <vt:lpstr>QE Highlights (continued)</vt:lpstr>
      <vt:lpstr>QE Highlights (continued)</vt:lpstr>
      <vt:lpstr>QE Highlights (continued)</vt:lpstr>
      <vt:lpstr>QE Highlights (continued)</vt:lpstr>
      <vt:lpstr>Research !</vt:lpstr>
      <vt:lpstr>Finding an area of study &amp; research adviser</vt:lpstr>
      <vt:lpstr>Getting started in your research</vt:lpstr>
      <vt:lpstr>You are making good progress if ...</vt:lpstr>
      <vt:lpstr>Balance quality and quantity</vt:lpstr>
      <vt:lpstr>Improving the chances of getting an Assistantship</vt:lpstr>
      <vt:lpstr>Finding an academic job</vt:lpstr>
      <vt:lpstr>Steps Review</vt:lpstr>
      <vt:lpstr>Useful Skills</vt:lpstr>
      <vt:lpstr>Getting more information</vt:lpstr>
      <vt:lpstr>Thanks for Attending this Orientation/Graduate Degree Planning Seminar</vt:lpstr>
    </vt:vector>
  </TitlesOfParts>
  <Company>UTD Professor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DEGREE PLANNING SEMINAR</dc:title>
  <dc:creator>Sam Karrah</dc:creator>
  <cp:lastModifiedBy>Cobb, Jorge</cp:lastModifiedBy>
  <cp:revision>1026</cp:revision>
  <cp:lastPrinted>2019-01-07T22:11:33Z</cp:lastPrinted>
  <dcterms:created xsi:type="dcterms:W3CDTF">2001-09-09T21:09:49Z</dcterms:created>
  <dcterms:modified xsi:type="dcterms:W3CDTF">2023-02-24T03:15:46Z</dcterms:modified>
</cp:coreProperties>
</file>